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ijVsEBpcvHPxCk7HmK3kE+kqAv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/>
          <p:nvPr>
            <p:ph idx="1" type="body"/>
          </p:nvPr>
        </p:nvSpPr>
        <p:spPr>
          <a:xfrm>
            <a:off x="664528" y="4704031"/>
            <a:ext cx="5316220" cy="3849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/>
              <a:t>Voor ieder verband: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nl-NL"/>
              <a:t>Met welke factor moest h toenemen om twee bakjes tegelijk op de grond te laten komen?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nl-NL"/>
              <a:t>Welke conclusie kunnen we trekken?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nl-NL"/>
              <a:t>Hoe kunnen we de formules samenvoegen? Hou de evenredigheidsnotatie aan (t ~ A/\sqrt(m)) tot alle grootheden er in zitten. Dan t = constante*A/sqrt(m)</a:t>
            </a:r>
            <a:endParaRPr/>
          </a:p>
        </p:txBody>
      </p:sp>
      <p:sp>
        <p:nvSpPr>
          <p:cNvPr id="175" name="Google Shape;175;p10:notes"/>
          <p:cNvSpPr/>
          <p:nvPr>
            <p:ph idx="2" type="sldImg"/>
          </p:nvPr>
        </p:nvSpPr>
        <p:spPr>
          <a:xfrm>
            <a:off x="390525" y="1222375"/>
            <a:ext cx="5864225" cy="3298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Bespreken: Welk bewijs heb je dat het krachtendiagram zo moet zijn?</a:t>
            </a:r>
            <a:endParaRPr/>
          </a:p>
        </p:txBody>
      </p:sp>
      <p:sp>
        <p:nvSpPr>
          <p:cNvPr id="196" name="Google Shape;196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Deze slides moeten mogelijk twee keer als ze eerst tot Fw = kAv komen ipv Fw = kAv^2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Verwerk de hypothetische formule in de krachtenvergelijking</a:t>
            </a:r>
            <a:endParaRPr/>
          </a:p>
        </p:txBody>
      </p:sp>
      <p:sp>
        <p:nvSpPr>
          <p:cNvPr id="205" name="Google Shape;205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a57b805b07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g2a57b805b07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a57b805b07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g2a57b805b07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Lilteratuur is niet eenduidig. Sommigen zeggen: grafieken, vergelijkingen, etc. zijn modellen. Anderen zeggen: het zijn representaties van een dieper model (model van beweging met constante snelheid)</a:t>
            </a:r>
            <a:endParaRPr/>
          </a:p>
        </p:txBody>
      </p:sp>
      <p:sp>
        <p:nvSpPr>
          <p:cNvPr id="135" name="Google Shape;13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Opmerken: leerlingmodus betekent niet: speel een leerling. Het betekent alleen dat je moet doen wat de leerling moet doen. Doe je best!</a:t>
            </a:r>
            <a:endParaRPr/>
          </a:p>
        </p:txBody>
      </p:sp>
      <p:sp>
        <p:nvSpPr>
          <p:cNvPr id="149" name="Google Shape;14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/>
          <p:nvPr>
            <p:ph idx="1" type="body"/>
          </p:nvPr>
        </p:nvSpPr>
        <p:spPr>
          <a:xfrm>
            <a:off x="664528" y="4704031"/>
            <a:ext cx="5316220" cy="3849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/>
              <a:t>Bakje laten vallen, ‘start’ zeggen, ‘stop’ vlak voor hij de grond raakt.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/>
              <a:t>observaties: valt met constante snelheid. Bij twijfel: laat videometing zien.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/>
              <a:t>Steeds vragen: hoe kunnen we dat meten?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/>
              <a:t>Op de lijst moeten komen: hoogte, tijd, massa, oppervlakte, snelheid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/>
              <a:t>Snelheid niet rechtstreeks te meten, dus niet meenemen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/>
              <a:t>Tijd en hoogte is niet zo interessant: we hebben al gezien dat de snelheid constant is. Wel expliciet op bord dat t en h recht evenredig zijn!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/>
              <a:t>Verbanden: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nl-NL"/>
              <a:t>Tijd en massa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nl-NL"/>
              <a:t>Tijd en oppervlakte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1" name="Google Shape;161;p8:notes"/>
          <p:cNvSpPr/>
          <p:nvPr>
            <p:ph idx="2" type="sldImg"/>
          </p:nvPr>
        </p:nvSpPr>
        <p:spPr>
          <a:xfrm>
            <a:off x="390525" y="1222375"/>
            <a:ext cx="5864225" cy="3298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We nemen geen stopwatches of linialen mee.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Eventueel: geef als hint om twee bakjes te vergelijken. Laat ze h veranderen met zo’n </a:t>
            </a:r>
            <a:endParaRPr/>
          </a:p>
        </p:txBody>
      </p:sp>
      <p:sp>
        <p:nvSpPr>
          <p:cNvPr id="168" name="Google Shape;16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1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1"/>
          <p:cNvSpPr txBox="1"/>
          <p:nvPr>
            <p:ph idx="1" type="body"/>
          </p:nvPr>
        </p:nvSpPr>
        <p:spPr>
          <a:xfrm rot="5400000">
            <a:off x="4073652" y="-882396"/>
            <a:ext cx="4050792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indent="-325755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indent="-325755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indent="-325754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/>
        </p:txBody>
      </p:sp>
      <p:sp>
        <p:nvSpPr>
          <p:cNvPr id="95" name="Google Shape;95;p31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1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1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2"/>
          <p:cNvSpPr txBox="1"/>
          <p:nvPr>
            <p:ph type="title"/>
          </p:nvPr>
        </p:nvSpPr>
        <p:spPr>
          <a:xfrm rot="5400000">
            <a:off x="7181850" y="2076450"/>
            <a:ext cx="56388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2"/>
          <p:cNvSpPr txBox="1"/>
          <p:nvPr>
            <p:ph idx="1" type="body"/>
          </p:nvPr>
        </p:nvSpPr>
        <p:spPr>
          <a:xfrm rot="5400000">
            <a:off x="2000250" y="-400050"/>
            <a:ext cx="5638800" cy="7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indent="-325755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indent="-325755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indent="-325754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/>
        </p:txBody>
      </p:sp>
      <p:sp>
        <p:nvSpPr>
          <p:cNvPr id="101" name="Google Shape;101;p32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2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2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indent="-325755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indent="-325755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indent="-325754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4"/>
          <p:cNvSpPr txBox="1"/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Rockwell"/>
              <a:buNone/>
              <a:defRPr b="0"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" type="body"/>
          </p:nvPr>
        </p:nvSpPr>
        <p:spPr>
          <a:xfrm>
            <a:off x="2165774" y="5020056"/>
            <a:ext cx="905256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24"/>
          <p:cNvSpPr txBox="1"/>
          <p:nvPr>
            <p:ph idx="10" type="dt"/>
          </p:nvPr>
        </p:nvSpPr>
        <p:spPr>
          <a:xfrm>
            <a:off x="8593667" y="6272784"/>
            <a:ext cx="2644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1" type="ftr"/>
          </p:nvPr>
        </p:nvSpPr>
        <p:spPr>
          <a:xfrm>
            <a:off x="2182708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4" name="Google Shape;34;p24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35" name="Google Shape;35;p24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4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" name="Google Shape;37;p24"/>
          <p:cNvSpPr txBox="1"/>
          <p:nvPr>
            <p:ph idx="12" type="sldNum"/>
          </p:nvPr>
        </p:nvSpPr>
        <p:spPr>
          <a:xfrm>
            <a:off x="843702" y="2506133"/>
            <a:ext cx="1188298" cy="720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6200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5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175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5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" name="Google Shape;42;p25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43" name="Google Shape;43;p25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5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25"/>
          <p:cNvSpPr txBox="1"/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ckwell"/>
              <a:buNone/>
              <a:defRPr sz="96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1" type="subTitle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7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7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700"/>
              <a:buNone/>
              <a:defRPr sz="2000"/>
            </a:lvl9pPr>
          </a:lstStyle>
          <a:p/>
        </p:txBody>
      </p:sp>
      <p:sp>
        <p:nvSpPr>
          <p:cNvPr id="47" name="Google Shape;47;p25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2" type="sldNum"/>
          </p:nvPr>
        </p:nvSpPr>
        <p:spPr>
          <a:xfrm>
            <a:off x="9592733" y="4289334"/>
            <a:ext cx="1193868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" type="body"/>
          </p:nvPr>
        </p:nvSpPr>
        <p:spPr>
          <a:xfrm>
            <a:off x="1069848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53" name="Google Shape;53;p26"/>
          <p:cNvSpPr txBox="1"/>
          <p:nvPr>
            <p:ph idx="2" type="body"/>
          </p:nvPr>
        </p:nvSpPr>
        <p:spPr>
          <a:xfrm>
            <a:off x="6364224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54" name="Google Shape;54;p26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7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" type="body"/>
          </p:nvPr>
        </p:nvSpPr>
        <p:spPr>
          <a:xfrm>
            <a:off x="1066800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b="1" sz="2000">
                <a:solidFill>
                  <a:srgbClr val="9E361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b="1" sz="1600"/>
            </a:lvl9pPr>
          </a:lstStyle>
          <a:p/>
        </p:txBody>
      </p:sp>
      <p:sp>
        <p:nvSpPr>
          <p:cNvPr id="60" name="Google Shape;60;p27"/>
          <p:cNvSpPr txBox="1"/>
          <p:nvPr>
            <p:ph idx="2" type="body"/>
          </p:nvPr>
        </p:nvSpPr>
        <p:spPr>
          <a:xfrm>
            <a:off x="1069848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61" name="Google Shape;61;p27"/>
          <p:cNvSpPr txBox="1"/>
          <p:nvPr>
            <p:ph idx="3" type="body"/>
          </p:nvPr>
        </p:nvSpPr>
        <p:spPr>
          <a:xfrm>
            <a:off x="6364224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b="1" sz="2000">
                <a:solidFill>
                  <a:srgbClr val="9E361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b="1" sz="1600"/>
            </a:lvl9pPr>
          </a:lstStyle>
          <a:p/>
        </p:txBody>
      </p:sp>
      <p:sp>
        <p:nvSpPr>
          <p:cNvPr id="62" name="Google Shape;62;p27"/>
          <p:cNvSpPr txBox="1"/>
          <p:nvPr>
            <p:ph idx="4" type="body"/>
          </p:nvPr>
        </p:nvSpPr>
        <p:spPr>
          <a:xfrm>
            <a:off x="6364224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63" name="Google Shape;63;p27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7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8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8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8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9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9"/>
          <p:cNvSpPr txBox="1"/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b="1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" type="body"/>
          </p:nvPr>
        </p:nvSpPr>
        <p:spPr>
          <a:xfrm>
            <a:off x="838200" y="685800"/>
            <a:ext cx="6711696" cy="5020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75" name="Google Shape;75;p29"/>
          <p:cNvSpPr txBox="1"/>
          <p:nvPr>
            <p:ph idx="2" type="body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9E361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/>
        </p:txBody>
      </p:sp>
      <p:sp>
        <p:nvSpPr>
          <p:cNvPr id="76" name="Google Shape;76;p29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8" name="Google Shape;78;p29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9" name="Google Shape;79;p2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" name="Google Shape;81;p29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0"/>
          <p:cNvSpPr txBox="1"/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b="1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0"/>
          <p:cNvSpPr/>
          <p:nvPr>
            <p:ph idx="2" type="pic"/>
          </p:nvPr>
        </p:nvSpPr>
        <p:spPr>
          <a:xfrm>
            <a:off x="0" y="0"/>
            <a:ext cx="8303740" cy="6858000"/>
          </a:xfrm>
          <a:prstGeom prst="rect">
            <a:avLst/>
          </a:prstGeom>
          <a:solidFill>
            <a:srgbClr val="E1DFDF"/>
          </a:solidFill>
          <a:ln>
            <a:noFill/>
          </a:ln>
        </p:spPr>
      </p:sp>
      <p:sp>
        <p:nvSpPr>
          <p:cNvPr id="86" name="Google Shape;86;p30"/>
          <p:cNvSpPr txBox="1"/>
          <p:nvPr>
            <p:ph idx="1" type="body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9E361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/>
        </p:txBody>
      </p:sp>
      <p:sp>
        <p:nvSpPr>
          <p:cNvPr id="87" name="Google Shape;87;p30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8" name="Google Shape;88;p30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9" name="Google Shape;89;p30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p30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6.jp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Rockwell"/>
              <a:buNone/>
              <a:defRPr b="0" i="0" sz="54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25755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96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96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96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96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96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959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959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grpSp>
        <p:nvGrpSpPr>
          <p:cNvPr id="14" name="Google Shape;14;p21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Google Shape;15;p21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2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1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7;p21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2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Relationship Id="rId6" Type="http://schemas.openxmlformats.org/officeDocument/2006/relationships/image" Target="../media/image2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modelinginstruction.org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betapartners.nl/projecten-in-ons-netwerk/project-modeldidactiek/" TargetMode="External"/><Relationship Id="rId4" Type="http://schemas.openxmlformats.org/officeDocument/2006/relationships/hyperlink" Target="http://www.betapartners.nl/" TargetMode="External"/><Relationship Id="rId5" Type="http://schemas.openxmlformats.org/officeDocument/2006/relationships/hyperlink" Target="http://www.betapartners.nl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Relationship Id="rId4" Type="http://schemas.openxmlformats.org/officeDocument/2006/relationships/image" Target="../media/image13.png"/><Relationship Id="rId5" Type="http://schemas.openxmlformats.org/officeDocument/2006/relationships/image" Target="../media/image21.jpg"/><Relationship Id="rId6" Type="http://schemas.openxmlformats.org/officeDocument/2006/relationships/image" Target="../media/image10.jpg"/><Relationship Id="rId7" Type="http://schemas.openxmlformats.org/officeDocument/2006/relationships/image" Target="../media/image8.png"/><Relationship Id="rId8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"/>
          <p:cNvSpPr txBox="1"/>
          <p:nvPr>
            <p:ph idx="4294967295" type="subTitle"/>
          </p:nvPr>
        </p:nvSpPr>
        <p:spPr>
          <a:xfrm>
            <a:off x="1574499" y="4140548"/>
            <a:ext cx="7891463" cy="1881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182880" lvl="0" marL="1828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ct val="85000"/>
              <a:buFont typeface="Noto Sans Symbols"/>
              <a:buChar char="▪"/>
            </a:pPr>
            <a:r>
              <a:rPr b="0" i="0" lang="nl-NL" sz="2900" u="none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WND conferentie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ct val="85000"/>
              <a:buFont typeface="Noto Sans Symbols"/>
              <a:buChar char="▪"/>
            </a:pPr>
            <a:r>
              <a:rPr b="0" i="0" lang="nl-NL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15 december 2023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ct val="85000"/>
              <a:buFont typeface="Arial"/>
              <a:buChar char="•"/>
            </a:pPr>
            <a:r>
              <a:rPr b="0" i="0" lang="nl-NL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Anita Tol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ct val="85000"/>
              <a:buFont typeface="Arial"/>
              <a:buChar char="•"/>
            </a:pPr>
            <a:r>
              <a:rPr b="0" i="0" lang="nl-NL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Cathy Baars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ct val="85000"/>
              <a:buFont typeface="Arial"/>
              <a:buChar char="•"/>
            </a:pPr>
            <a:r>
              <a:rPr b="0" i="0" lang="nl-NL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Onne Slooten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ct val="85000"/>
              <a:buFont typeface="Arial"/>
              <a:buChar char="•"/>
            </a:pPr>
            <a:r>
              <a:rPr b="0" i="0" lang="nl-NL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Loran de Vries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Afbeelding met tekst, Lettertype, Graphics, logo&#10;&#10;Automatisch gegenereerde beschrijving" id="110" name="Google Shape;11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1443" y="1287735"/>
            <a:ext cx="9727835" cy="252136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"/>
          <p:cNvSpPr/>
          <p:nvPr/>
        </p:nvSpPr>
        <p:spPr>
          <a:xfrm>
            <a:off x="8229600" y="101600"/>
            <a:ext cx="3818021" cy="11861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 txBox="1"/>
          <p:nvPr>
            <p:ph type="title"/>
          </p:nvPr>
        </p:nvSpPr>
        <p:spPr>
          <a:xfrm>
            <a:off x="591371" y="764497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74074"/>
              <a:buFont typeface="Century Gothic"/>
              <a:buNone/>
            </a:pPr>
            <a:r>
              <a:rPr lang="nl-NL" cap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Nabespreken (leerling modus)</a:t>
            </a:r>
            <a:endParaRPr cap="none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8" name="Google Shape;178;p10"/>
          <p:cNvSpPr txBox="1"/>
          <p:nvPr>
            <p:ph idx="1" type="body"/>
          </p:nvPr>
        </p:nvSpPr>
        <p:spPr>
          <a:xfrm>
            <a:off x="829439" y="2133600"/>
            <a:ext cx="10675173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nl-NL" sz="2800"/>
              <a:t>Wat is op alle borden hetzelfde?</a:t>
            </a:r>
            <a:endParaRPr/>
          </a:p>
          <a:p>
            <a:pPr indent="-3429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nl-NL" sz="2800"/>
              <a:t>Welke verschillen zijn er?</a:t>
            </a:r>
            <a:endParaRPr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/>
          <p:nvPr>
            <p:ph type="title"/>
          </p:nvPr>
        </p:nvSpPr>
        <p:spPr>
          <a:xfrm>
            <a:off x="1069848" y="484632"/>
            <a:ext cx="10058400" cy="9212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rebuchet MS"/>
              <a:buNone/>
            </a:pPr>
            <a:r>
              <a:rPr lang="nl-NL" cap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Modellen samenvoegen</a:t>
            </a:r>
            <a:endParaRPr/>
          </a:p>
        </p:txBody>
      </p:sp>
      <p:sp>
        <p:nvSpPr>
          <p:cNvPr id="184" name="Google Shape;184;p11"/>
          <p:cNvSpPr txBox="1"/>
          <p:nvPr>
            <p:ph idx="1" type="body"/>
          </p:nvPr>
        </p:nvSpPr>
        <p:spPr>
          <a:xfrm>
            <a:off x="1063752" y="1832229"/>
            <a:ext cx="3311652" cy="2164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nl-NL">
                <a:latin typeface="Trebuchet MS"/>
                <a:ea typeface="Trebuchet MS"/>
                <a:cs typeface="Trebuchet MS"/>
                <a:sym typeface="Trebuchet MS"/>
              </a:rPr>
              <a:t>Conceptueel model</a:t>
            </a:r>
            <a:endParaRPr/>
          </a:p>
        </p:txBody>
      </p:sp>
      <p:sp>
        <p:nvSpPr>
          <p:cNvPr id="185" name="Google Shape;185;p11"/>
          <p:cNvSpPr txBox="1"/>
          <p:nvPr/>
        </p:nvSpPr>
        <p:spPr>
          <a:xfrm>
            <a:off x="6569202" y="1778508"/>
            <a:ext cx="3311652" cy="216484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917" r="0" t="-33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1"/>
          <p:cNvSpPr txBox="1"/>
          <p:nvPr/>
        </p:nvSpPr>
        <p:spPr>
          <a:xfrm>
            <a:off x="1063752" y="3943350"/>
            <a:ext cx="3311652" cy="2164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b="0" i="0" lang="nl-NL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Natuurkundig model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928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74928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r>
              <a:rPr b="0" i="0" lang="nl-NL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Welk natuurkundig model moet hier staan?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1"/>
          <p:cNvSpPr txBox="1"/>
          <p:nvPr/>
        </p:nvSpPr>
        <p:spPr>
          <a:xfrm>
            <a:off x="6569202" y="3943350"/>
            <a:ext cx="3311652" cy="2164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b="0" i="0" lang="nl-NL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Werkelijkheid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4152900" y="2495550"/>
            <a:ext cx="1943100" cy="4191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9934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9" name="Google Shape;189;p11"/>
          <p:cNvSpPr/>
          <p:nvPr/>
        </p:nvSpPr>
        <p:spPr>
          <a:xfrm>
            <a:off x="4152900" y="4869942"/>
            <a:ext cx="1943100" cy="4191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9934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0" name="Google Shape;190;p11"/>
          <p:cNvSpPr/>
          <p:nvPr/>
        </p:nvSpPr>
        <p:spPr>
          <a:xfrm>
            <a:off x="7464552" y="3124200"/>
            <a:ext cx="403098" cy="819150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9934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1" name="Google Shape;191;p11"/>
          <p:cNvSpPr/>
          <p:nvPr/>
        </p:nvSpPr>
        <p:spPr>
          <a:xfrm>
            <a:off x="2311146" y="3019425"/>
            <a:ext cx="403098" cy="819150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9934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92" name="Google Shape;19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36195" y="4274312"/>
            <a:ext cx="1360805" cy="1814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rebuchet MS"/>
              <a:buNone/>
            </a:pPr>
            <a:r>
              <a:rPr lang="nl-NL" cap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Klassengesprek</a:t>
            </a:r>
            <a:endParaRPr/>
          </a:p>
        </p:txBody>
      </p:sp>
      <p:sp>
        <p:nvSpPr>
          <p:cNvPr id="199" name="Google Shape;199;p12"/>
          <p:cNvSpPr txBox="1"/>
          <p:nvPr>
            <p:ph idx="1" type="body"/>
          </p:nvPr>
        </p:nvSpPr>
        <p:spPr>
          <a:xfrm>
            <a:off x="1069848" y="2121408"/>
            <a:ext cx="6188100" cy="4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182880" lvl="0" marL="1828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nl-NL">
                <a:latin typeface="Trebuchet MS"/>
                <a:ea typeface="Trebuchet MS"/>
                <a:cs typeface="Trebuchet MS"/>
                <a:sym typeface="Trebuchet MS"/>
              </a:rPr>
              <a:t>Teken een kwalitatief krachtendiagram van het bakje </a:t>
            </a:r>
            <a:endParaRPr/>
          </a:p>
          <a:p>
            <a:pPr indent="-182880" lvl="0" marL="18288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nl-NL">
                <a:latin typeface="Trebuchet MS"/>
                <a:ea typeface="Trebuchet MS"/>
                <a:cs typeface="Trebuchet MS"/>
                <a:sym typeface="Trebuchet MS"/>
              </a:rPr>
              <a:t>Denk aan deze conventies:</a:t>
            </a:r>
            <a:endParaRPr/>
          </a:p>
          <a:p>
            <a:pPr indent="-182880" lvl="1" marL="4572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</a:pPr>
            <a:r>
              <a:rPr lang="nl-NL">
                <a:latin typeface="Trebuchet MS"/>
                <a:ea typeface="Trebuchet MS"/>
                <a:cs typeface="Trebuchet MS"/>
                <a:sym typeface="Trebuchet MS"/>
              </a:rPr>
              <a:t>Het voorwerp modelleer je als een punt</a:t>
            </a:r>
            <a:endParaRPr/>
          </a:p>
          <a:p>
            <a:pPr indent="-182880" lvl="1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530"/>
              <a:buChar char="▪"/>
            </a:pPr>
            <a:r>
              <a:rPr lang="nl-NL">
                <a:latin typeface="Trebuchet MS"/>
                <a:ea typeface="Trebuchet MS"/>
                <a:cs typeface="Trebuchet MS"/>
                <a:sym typeface="Trebuchet MS"/>
              </a:rPr>
              <a:t>Krachten geef je aan met vectorpijlen</a:t>
            </a:r>
            <a:endParaRPr/>
          </a:p>
          <a:p>
            <a:pPr indent="-182880" lvl="1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530"/>
              <a:buChar char="▪"/>
            </a:pPr>
            <a:r>
              <a:rPr lang="nl-NL">
                <a:latin typeface="Trebuchet MS"/>
                <a:ea typeface="Trebuchet MS"/>
                <a:cs typeface="Trebuchet MS"/>
                <a:sym typeface="Trebuchet MS"/>
              </a:rPr>
              <a:t>Gelijke krachten krijgen gelijkheidstekens</a:t>
            </a:r>
            <a:endParaRPr/>
          </a:p>
          <a:p>
            <a:pPr indent="-182880" lvl="1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530"/>
              <a:buChar char="▪"/>
            </a:pPr>
            <a:r>
              <a:rPr lang="nl-NL">
                <a:latin typeface="Trebuchet MS"/>
                <a:ea typeface="Trebuchet MS"/>
                <a:cs typeface="Trebuchet MS"/>
                <a:sym typeface="Trebuchet MS"/>
              </a:rPr>
              <a:t>Geef ALLE vectoren labels van de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530"/>
              <a:buNone/>
            </a:pPr>
            <a:r>
              <a:rPr lang="nl-NL">
                <a:latin typeface="Trebuchet MS"/>
                <a:ea typeface="Trebuchet MS"/>
                <a:cs typeface="Trebuchet MS"/>
                <a:sym typeface="Trebuchet MS"/>
              </a:rPr>
              <a:t>      vorm F</a:t>
            </a:r>
            <a:r>
              <a:rPr baseline="-25000" lang="nl-NL">
                <a:latin typeface="Trebuchet MS"/>
                <a:ea typeface="Trebuchet MS"/>
                <a:cs typeface="Trebuchet MS"/>
                <a:sym typeface="Trebuchet MS"/>
              </a:rPr>
              <a:t>{soort}, {voorwerp 1} op {voorwerp 2}</a:t>
            </a:r>
            <a:endParaRPr/>
          </a:p>
        </p:txBody>
      </p:sp>
      <p:pic>
        <p:nvPicPr>
          <p:cNvPr id="200" name="Google Shape;200;p12"/>
          <p:cNvPicPr preferRelativeResize="0"/>
          <p:nvPr/>
        </p:nvPicPr>
        <p:blipFill rotWithShape="1">
          <a:blip r:embed="rId3">
            <a:alphaModFix/>
          </a:blip>
          <a:srcRect b="0" l="58267" r="0" t="8929"/>
          <a:stretch/>
        </p:blipFill>
        <p:spPr>
          <a:xfrm>
            <a:off x="7519565" y="1885265"/>
            <a:ext cx="4148758" cy="405079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2"/>
          <p:cNvSpPr txBox="1"/>
          <p:nvPr/>
        </p:nvSpPr>
        <p:spPr>
          <a:xfrm>
            <a:off x="8153400" y="1562100"/>
            <a:ext cx="355820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Voorbeeld van een krachtendiagram van een fiets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rebuchet MS"/>
              <a:buNone/>
            </a:pPr>
            <a:r>
              <a:rPr lang="nl-NL" cap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Formule voor luchtwrijving</a:t>
            </a:r>
            <a:endParaRPr/>
          </a:p>
        </p:txBody>
      </p:sp>
      <p:sp>
        <p:nvSpPr>
          <p:cNvPr id="208" name="Google Shape;208;p13"/>
          <p:cNvSpPr txBox="1"/>
          <p:nvPr>
            <p:ph idx="1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80"/>
              <a:buChar char="▪"/>
            </a:pPr>
            <a:r>
              <a:rPr lang="nl-NL" sz="2800">
                <a:latin typeface="Trebuchet MS"/>
                <a:ea typeface="Trebuchet MS"/>
                <a:cs typeface="Trebuchet MS"/>
                <a:sym typeface="Trebuchet MS"/>
              </a:rPr>
              <a:t>Van welke grootheden zou luchtwrijvingskracht af kunnen hangen?</a:t>
            </a:r>
            <a:endParaRPr/>
          </a:p>
          <a:p>
            <a:pPr indent="-182880" lvl="0" marL="18288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380"/>
              <a:buChar char="▪"/>
            </a:pPr>
            <a:r>
              <a:rPr lang="nl-NL" sz="2800">
                <a:latin typeface="Trebuchet MS"/>
                <a:ea typeface="Trebuchet MS"/>
                <a:cs typeface="Trebuchet MS"/>
                <a:sym typeface="Trebuchet MS"/>
              </a:rPr>
              <a:t>Wat voor verband zouden dat kunnen zijn?</a:t>
            </a:r>
            <a:endParaRPr/>
          </a:p>
          <a:p>
            <a:pPr indent="-3175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rebuchet MS"/>
              <a:buNone/>
            </a:pPr>
            <a:r>
              <a:rPr lang="nl-NL" cap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Vervolg</a:t>
            </a:r>
            <a:endParaRPr/>
          </a:p>
        </p:txBody>
      </p:sp>
      <p:sp>
        <p:nvSpPr>
          <p:cNvPr id="214" name="Google Shape;214;p14"/>
          <p:cNvSpPr txBox="1"/>
          <p:nvPr>
            <p:ph idx="1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182880" lvl="0" marL="1828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5000"/>
              <a:buChar char="▪"/>
            </a:pPr>
            <a:r>
              <a:rPr lang="nl-NL" sz="2800">
                <a:latin typeface="Trebuchet MS"/>
                <a:ea typeface="Trebuchet MS"/>
                <a:cs typeface="Trebuchet MS"/>
                <a:sym typeface="Trebuchet MS"/>
              </a:rPr>
              <a:t>Snelheid hebben we niet gemeten. Wel tijd en hoogte.</a:t>
            </a:r>
            <a:endParaRPr/>
          </a:p>
          <a:p>
            <a:pPr indent="-182880" lvl="0" marL="18288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85000"/>
              <a:buChar char="▪"/>
            </a:pPr>
            <a:r>
              <a:rPr lang="nl-NL" sz="2800">
                <a:latin typeface="Trebuchet MS"/>
                <a:ea typeface="Trebuchet MS"/>
                <a:cs typeface="Trebuchet MS"/>
                <a:sym typeface="Trebuchet MS"/>
              </a:rPr>
              <a:t>Hoe kunnen we tijd in deze vergelijking verwerken?</a:t>
            </a:r>
            <a:endParaRPr/>
          </a:p>
          <a:p>
            <a:pPr indent="-182880" lvl="0" marL="18288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85000"/>
              <a:buChar char="▪"/>
            </a:pPr>
            <a:r>
              <a:rPr lang="nl-NL" sz="2800">
                <a:latin typeface="Trebuchet MS"/>
                <a:ea typeface="Trebuchet MS"/>
                <a:cs typeface="Trebuchet MS"/>
                <a:sym typeface="Trebuchet MS"/>
              </a:rPr>
              <a:t>Bouw de formule zo om, dat hij dezelfde vorm heeft als de formule die uit het experiment volgt.</a:t>
            </a:r>
            <a:endParaRPr/>
          </a:p>
          <a:p>
            <a:pPr indent="-54418" lvl="0" marL="18288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85000"/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82880" lvl="0" marL="18288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85000"/>
              <a:buChar char="▪"/>
            </a:pPr>
            <a:r>
              <a:rPr lang="nl-NL" sz="2800">
                <a:latin typeface="Trebuchet MS"/>
                <a:ea typeface="Trebuchet MS"/>
                <a:cs typeface="Trebuchet MS"/>
                <a:sym typeface="Trebuchet MS"/>
              </a:rPr>
              <a:t>Volgen uit het krachten-in-evenwicht model dezelfde afhankelijkheden?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"/>
          <p:cNvSpPr txBox="1"/>
          <p:nvPr>
            <p:ph type="title"/>
          </p:nvPr>
        </p:nvSpPr>
        <p:spPr>
          <a:xfrm>
            <a:off x="1069848" y="484632"/>
            <a:ext cx="10058400" cy="9212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rebuchet MS"/>
              <a:buNone/>
            </a:pPr>
            <a:r>
              <a:rPr lang="nl-NL" cap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Modellen samenvoegen</a:t>
            </a:r>
            <a:endParaRPr/>
          </a:p>
        </p:txBody>
      </p:sp>
      <p:sp>
        <p:nvSpPr>
          <p:cNvPr id="220" name="Google Shape;220;p15"/>
          <p:cNvSpPr txBox="1"/>
          <p:nvPr>
            <p:ph idx="1" type="body"/>
          </p:nvPr>
        </p:nvSpPr>
        <p:spPr>
          <a:xfrm>
            <a:off x="1063752" y="1832229"/>
            <a:ext cx="3311652" cy="216484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917" r="0" t="-33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nl-NL"/>
              <a:t> </a:t>
            </a:r>
            <a:endParaRPr/>
          </a:p>
        </p:txBody>
      </p:sp>
      <p:sp>
        <p:nvSpPr>
          <p:cNvPr id="221" name="Google Shape;221;p15"/>
          <p:cNvSpPr txBox="1"/>
          <p:nvPr/>
        </p:nvSpPr>
        <p:spPr>
          <a:xfrm>
            <a:off x="6569202" y="1778508"/>
            <a:ext cx="3311652" cy="216484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917" r="0" t="-33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5"/>
          <p:cNvSpPr txBox="1"/>
          <p:nvPr/>
        </p:nvSpPr>
        <p:spPr>
          <a:xfrm>
            <a:off x="1063752" y="3943350"/>
            <a:ext cx="3311652" cy="2164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b="0" i="0" lang="nl-NL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Natuurkundig model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928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74928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3" name="Google Shape;223;p15"/>
          <p:cNvSpPr txBox="1"/>
          <p:nvPr/>
        </p:nvSpPr>
        <p:spPr>
          <a:xfrm>
            <a:off x="6569202" y="3943350"/>
            <a:ext cx="3311652" cy="2164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b="0" i="0" lang="nl-NL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Werkelijkheid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5"/>
          <p:cNvSpPr/>
          <p:nvPr/>
        </p:nvSpPr>
        <p:spPr>
          <a:xfrm>
            <a:off x="4500753" y="2509266"/>
            <a:ext cx="1943100" cy="4191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9934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5" name="Google Shape;225;p15"/>
          <p:cNvSpPr/>
          <p:nvPr/>
        </p:nvSpPr>
        <p:spPr>
          <a:xfrm>
            <a:off x="4500753" y="4837842"/>
            <a:ext cx="1943100" cy="4191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9934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6" name="Google Shape;226;p15"/>
          <p:cNvSpPr/>
          <p:nvPr/>
        </p:nvSpPr>
        <p:spPr>
          <a:xfrm>
            <a:off x="7464552" y="3124200"/>
            <a:ext cx="403098" cy="819150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9934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7" name="Google Shape;227;p15"/>
          <p:cNvSpPr/>
          <p:nvPr/>
        </p:nvSpPr>
        <p:spPr>
          <a:xfrm>
            <a:off x="2311146" y="3019425"/>
            <a:ext cx="403098" cy="819150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9934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8" name="Google Shape;22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66901" y="4283011"/>
            <a:ext cx="150495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59346" y="4315968"/>
            <a:ext cx="1360805" cy="1814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a57b805b07_0_17"/>
          <p:cNvSpPr txBox="1"/>
          <p:nvPr>
            <p:ph type="title"/>
          </p:nvPr>
        </p:nvSpPr>
        <p:spPr>
          <a:xfrm>
            <a:off x="1069848" y="48463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rebuchet MS"/>
              <a:buNone/>
            </a:pPr>
            <a:r>
              <a:rPr lang="nl-NL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Nabespreken (docent modus)</a:t>
            </a:r>
            <a:endParaRPr/>
          </a:p>
        </p:txBody>
      </p:sp>
      <p:sp>
        <p:nvSpPr>
          <p:cNvPr id="235" name="Google Shape;235;g2a57b805b07_0_17"/>
          <p:cNvSpPr txBox="1"/>
          <p:nvPr>
            <p:ph idx="1" type="body"/>
          </p:nvPr>
        </p:nvSpPr>
        <p:spPr>
          <a:xfrm>
            <a:off x="1069848" y="2121408"/>
            <a:ext cx="10058400" cy="4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nl-NL">
                <a:latin typeface="Trebuchet MS"/>
                <a:ea typeface="Trebuchet MS"/>
                <a:cs typeface="Trebuchet MS"/>
                <a:sym typeface="Trebuchet MS"/>
              </a:rPr>
              <a:t>Hoe heb je deze activiteit ervaren?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72084" lvl="0" marL="18288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530"/>
              <a:buFont typeface="Trebuchet MS"/>
              <a:buChar char="▪"/>
            </a:pPr>
            <a:r>
              <a:rPr lang="nl-NL">
                <a:latin typeface="Trebuchet MS"/>
                <a:ea typeface="Trebuchet MS"/>
                <a:cs typeface="Trebuchet MS"/>
                <a:sym typeface="Trebuchet MS"/>
              </a:rPr>
              <a:t>Wat sprak je aan? Wat juist niet?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a57b805b07_0_6"/>
          <p:cNvSpPr txBox="1"/>
          <p:nvPr>
            <p:ph type="title"/>
          </p:nvPr>
        </p:nvSpPr>
        <p:spPr>
          <a:xfrm>
            <a:off x="1069848" y="48463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rebuchet MS"/>
              <a:buNone/>
            </a:pPr>
            <a:r>
              <a:rPr lang="nl-NL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Ervaringen</a:t>
            </a:r>
            <a:endParaRPr/>
          </a:p>
        </p:txBody>
      </p:sp>
      <p:sp>
        <p:nvSpPr>
          <p:cNvPr id="241" name="Google Shape;241;g2a57b805b07_0_6"/>
          <p:cNvSpPr txBox="1"/>
          <p:nvPr>
            <p:ph idx="1" type="body"/>
          </p:nvPr>
        </p:nvSpPr>
        <p:spPr>
          <a:xfrm>
            <a:off x="1069848" y="2121408"/>
            <a:ext cx="10058400" cy="4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nl-NL">
                <a:latin typeface="Trebuchet MS"/>
                <a:ea typeface="Trebuchet MS"/>
                <a:cs typeface="Trebuchet MS"/>
                <a:sym typeface="Trebuchet MS"/>
              </a:rPr>
              <a:t>Hoge participatie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72084" lvl="0" marL="1828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30"/>
              <a:buFont typeface="Trebuchet MS"/>
              <a:buChar char="▪"/>
            </a:pPr>
            <a:r>
              <a:rPr lang="nl-NL">
                <a:latin typeface="Trebuchet MS"/>
                <a:ea typeface="Trebuchet MS"/>
                <a:cs typeface="Trebuchet MS"/>
                <a:sym typeface="Trebuchet MS"/>
              </a:rPr>
              <a:t>Veel discussie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72084" lvl="0" marL="1828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30"/>
              <a:buFont typeface="Trebuchet MS"/>
              <a:buChar char="▪"/>
            </a:pPr>
            <a:r>
              <a:rPr lang="nl-NL">
                <a:latin typeface="Trebuchet MS"/>
                <a:ea typeface="Trebuchet MS"/>
                <a:cs typeface="Trebuchet MS"/>
                <a:sym typeface="Trebuchet MS"/>
              </a:rPr>
              <a:t>Leerlingen leren van elkaar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72084" lvl="0" marL="1828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30"/>
              <a:buFont typeface="Trebuchet MS"/>
              <a:buChar char="▪"/>
            </a:pPr>
            <a:r>
              <a:rPr lang="nl-NL">
                <a:latin typeface="Trebuchet MS"/>
                <a:ea typeface="Trebuchet MS"/>
                <a:cs typeface="Trebuchet MS"/>
                <a:sym typeface="Trebuchet MS"/>
              </a:rPr>
              <a:t>Veel verschillende vaardigheden komen samen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72084" lvl="0" marL="1828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30"/>
              <a:buFont typeface="Trebuchet MS"/>
              <a:buChar char="▪"/>
            </a:pPr>
            <a:r>
              <a:rPr lang="nl-NL">
                <a:latin typeface="Trebuchet MS"/>
                <a:ea typeface="Trebuchet MS"/>
                <a:cs typeface="Trebuchet MS"/>
                <a:sym typeface="Trebuchet MS"/>
              </a:rPr>
              <a:t>Foute mentale modellen komen snel boven tafel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82880" lvl="0" marL="1828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nl-NL">
                <a:latin typeface="Trebuchet MS"/>
                <a:ea typeface="Trebuchet MS"/>
                <a:cs typeface="Trebuchet MS"/>
                <a:sym typeface="Trebuchet MS"/>
              </a:rPr>
              <a:t>Rommelige mentale modellen resulteren in rommelige whiteboards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72084" lvl="0" marL="1828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30"/>
              <a:buFont typeface="Trebuchet MS"/>
              <a:buChar char="▪"/>
            </a:pPr>
            <a:r>
              <a:rPr lang="nl-NL">
                <a:latin typeface="Trebuchet MS"/>
                <a:ea typeface="Trebuchet MS"/>
                <a:cs typeface="Trebuchet MS"/>
                <a:sym typeface="Trebuchet MS"/>
              </a:rPr>
              <a:t>Whiteboards worden steeds overzichtelijker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rebuchet MS"/>
              <a:buNone/>
            </a:pPr>
            <a:r>
              <a:rPr lang="nl-NL" cap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Kanttekeningen</a:t>
            </a:r>
            <a:endParaRPr/>
          </a:p>
        </p:txBody>
      </p:sp>
      <p:sp>
        <p:nvSpPr>
          <p:cNvPr id="247" name="Google Shape;247;p16"/>
          <p:cNvSpPr txBox="1"/>
          <p:nvPr>
            <p:ph idx="1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nl-NL">
                <a:latin typeface="Trebuchet MS"/>
                <a:ea typeface="Trebuchet MS"/>
                <a:cs typeface="Trebuchet MS"/>
                <a:sym typeface="Trebuchet MS"/>
              </a:rPr>
              <a:t>Lastig om goede verhouding te krijgen tussen “sommen” maken en Modeldidaktiek</a:t>
            </a:r>
            <a:endParaRPr/>
          </a:p>
          <a:p>
            <a:pPr indent="-182880" lvl="0" marL="18288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nl-NL">
                <a:latin typeface="Trebuchet MS"/>
                <a:ea typeface="Trebuchet MS"/>
                <a:cs typeface="Trebuchet MS"/>
                <a:sym typeface="Trebuchet MS"/>
              </a:rPr>
              <a:t>Hoe borg je de kennis die ze op de whiteboards op doen</a:t>
            </a:r>
            <a:endParaRPr/>
          </a:p>
          <a:p>
            <a:pPr indent="-182880" lvl="0" marL="18288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nl-NL">
                <a:latin typeface="Trebuchet MS"/>
                <a:ea typeface="Trebuchet MS"/>
                <a:cs typeface="Trebuchet MS"/>
                <a:sym typeface="Trebuchet MS"/>
              </a:rPr>
              <a:t>Volgorde lesmateriaal en (sub)onderwerpen komen niet overeen met methode</a:t>
            </a:r>
            <a:endParaRPr/>
          </a:p>
          <a:p>
            <a:pPr indent="-182880" lvl="0" marL="18288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nl-NL">
                <a:latin typeface="Trebuchet MS"/>
                <a:ea typeface="Trebuchet MS"/>
                <a:cs typeface="Trebuchet MS"/>
                <a:sym typeface="Trebuchet MS"/>
              </a:rPr>
              <a:t>Verslagvaardigheden worden minder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rebuchet MS"/>
              <a:buNone/>
            </a:pPr>
            <a:r>
              <a:rPr lang="nl-NL" cap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PLG modeldidactiek</a:t>
            </a:r>
            <a:endParaRPr/>
          </a:p>
        </p:txBody>
      </p:sp>
      <p:sp>
        <p:nvSpPr>
          <p:cNvPr id="253" name="Google Shape;253;p17"/>
          <p:cNvSpPr txBox="1"/>
          <p:nvPr>
            <p:ph idx="1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40"/>
              <a:buChar char="▪"/>
            </a:pPr>
            <a:r>
              <a:rPr lang="nl-NL" sz="2400">
                <a:latin typeface="Trebuchet MS"/>
                <a:ea typeface="Trebuchet MS"/>
                <a:cs typeface="Trebuchet MS"/>
                <a:sym typeface="Trebuchet MS"/>
              </a:rPr>
              <a:t>Werkt samen met de American Modeling Teachers Association (AMTA) </a:t>
            </a:r>
            <a:endParaRPr/>
          </a:p>
          <a:p>
            <a:pPr indent="-182880" lvl="0" marL="18288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40"/>
              <a:buChar char="▪"/>
            </a:pPr>
            <a:r>
              <a:rPr lang="nl-NL" sz="2400">
                <a:latin typeface="Trebuchet MS"/>
                <a:ea typeface="Trebuchet MS"/>
                <a:cs typeface="Trebuchet MS"/>
                <a:sym typeface="Trebuchet MS"/>
              </a:rPr>
              <a:t>Vertaald en bewerkt het lesmateriaal van </a:t>
            </a:r>
            <a:r>
              <a:rPr lang="nl-NL" sz="24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www.modelinginstruction.org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82880" lvl="0" marL="18288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40"/>
              <a:buChar char="▪"/>
            </a:pPr>
            <a:r>
              <a:rPr lang="nl-NL" sz="2400">
                <a:latin typeface="Trebuchet MS"/>
                <a:ea typeface="Trebuchet MS"/>
                <a:cs typeface="Trebuchet MS"/>
                <a:sym typeface="Trebuchet MS"/>
              </a:rPr>
              <a:t>Publiceert dit uiteindelijk op wikiwijs</a:t>
            </a:r>
            <a:endParaRPr/>
          </a:p>
          <a:p>
            <a:pPr indent="-53338" lvl="0" marL="18288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82880" lvl="0" marL="18288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40"/>
              <a:buChar char="▪"/>
            </a:pPr>
            <a:r>
              <a:rPr lang="nl-NL" sz="2400">
                <a:latin typeface="Trebuchet MS"/>
                <a:ea typeface="Trebuchet MS"/>
                <a:cs typeface="Trebuchet MS"/>
                <a:sym typeface="Trebuchet MS"/>
              </a:rPr>
              <a:t>We zijn op zoek naar docenten die dit materiaal uit willen proberen!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rebuchet MS"/>
              <a:buNone/>
            </a:pPr>
            <a:r>
              <a:rPr lang="nl-NL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PROGRAMMA</a:t>
            </a: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9" name="Google Shape;119;p2"/>
          <p:cNvSpPr txBox="1"/>
          <p:nvPr>
            <p:ph idx="1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7155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1530"/>
              <a:buChar char="▪"/>
            </a:pPr>
            <a:r>
              <a:rPr b="0" i="0" lang="nl-NL" sz="1800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Introductie</a:t>
            </a:r>
            <a:endParaRPr b="0" i="0" sz="18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-97155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1530"/>
              <a:buChar char="▪"/>
            </a:pPr>
            <a:r>
              <a:rPr b="0" i="0" lang="nl-NL" sz="1800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Modeldidactiek activiteit (leerling modus)</a:t>
            </a:r>
            <a:endParaRPr b="0" i="0" sz="18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-97155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1530"/>
              <a:buChar char="▪"/>
            </a:pPr>
            <a:r>
              <a:rPr b="0" i="0" lang="nl-NL" sz="1800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Activiteit bespreken (leerling modus) </a:t>
            </a:r>
            <a:endParaRPr b="0" i="0" sz="18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-97155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1530"/>
              <a:buChar char="▪"/>
            </a:pPr>
            <a:r>
              <a:rPr b="0" i="0" lang="nl-NL" sz="1800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Activiteit bespreken (docent modus)</a:t>
            </a:r>
            <a:endParaRPr b="0" i="0" sz="18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-97155" lvl="0" marL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1530"/>
              <a:buChar char="▪"/>
            </a:pPr>
            <a:r>
              <a:rPr b="0" i="0" lang="nl-NL" sz="1800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PLG Modeldidactiek</a:t>
            </a:r>
            <a:endParaRPr b="0" i="0" sz="18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-74928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rebuchet MS"/>
              <a:buNone/>
            </a:pPr>
            <a:r>
              <a:rPr lang="nl-NL" cap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Beschikbaar op verzoek</a:t>
            </a:r>
            <a:endParaRPr/>
          </a:p>
        </p:txBody>
      </p:sp>
      <p:sp>
        <p:nvSpPr>
          <p:cNvPr id="259" name="Google Shape;259;p18"/>
          <p:cNvSpPr txBox="1"/>
          <p:nvPr>
            <p:ph idx="1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nl-NL">
                <a:latin typeface="Trebuchet MS"/>
                <a:ea typeface="Trebuchet MS"/>
                <a:cs typeface="Trebuchet MS"/>
                <a:sym typeface="Trebuchet MS"/>
              </a:rPr>
              <a:t>Verschillende lessen Modeldidactiek over:</a:t>
            </a:r>
            <a:endParaRPr/>
          </a:p>
          <a:p>
            <a:pPr indent="-182880" lvl="1" marL="4572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</a:pPr>
            <a:r>
              <a:rPr lang="nl-NL">
                <a:latin typeface="Trebuchet MS"/>
                <a:ea typeface="Trebuchet MS"/>
                <a:cs typeface="Trebuchet MS"/>
                <a:sym typeface="Trebuchet MS"/>
              </a:rPr>
              <a:t>Dynamica (treintje, botsende treintjes)</a:t>
            </a:r>
            <a:endParaRPr/>
          </a:p>
          <a:p>
            <a:pPr indent="-182880" lvl="1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530"/>
              <a:buChar char="▪"/>
            </a:pPr>
            <a:r>
              <a:rPr lang="nl-NL">
                <a:latin typeface="Trebuchet MS"/>
                <a:ea typeface="Trebuchet MS"/>
                <a:cs typeface="Trebuchet MS"/>
                <a:sym typeface="Trebuchet MS"/>
              </a:rPr>
              <a:t>Mechanica (hoverball)</a:t>
            </a:r>
            <a:endParaRPr/>
          </a:p>
          <a:p>
            <a:pPr indent="-182880" lvl="1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530"/>
              <a:buChar char="▪"/>
            </a:pPr>
            <a:r>
              <a:rPr lang="nl-NL">
                <a:latin typeface="Trebuchet MS"/>
                <a:ea typeface="Trebuchet MS"/>
                <a:cs typeface="Trebuchet MS"/>
                <a:sym typeface="Trebuchet MS"/>
              </a:rPr>
              <a:t>Trillingen en golven</a:t>
            </a:r>
            <a:endParaRPr/>
          </a:p>
          <a:p>
            <a:pPr indent="-182880" lvl="1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530"/>
              <a:buChar char="▪"/>
            </a:pPr>
            <a:r>
              <a:rPr lang="nl-NL">
                <a:latin typeface="Trebuchet MS"/>
                <a:ea typeface="Trebuchet MS"/>
                <a:cs typeface="Trebuchet MS"/>
                <a:sym typeface="Trebuchet MS"/>
              </a:rPr>
              <a:t>Optica (onderbouw)</a:t>
            </a:r>
            <a:endParaRPr/>
          </a:p>
          <a:p>
            <a:pPr indent="-182880" lvl="1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530"/>
              <a:buChar char="▪"/>
            </a:pPr>
            <a:r>
              <a:rPr lang="nl-NL">
                <a:latin typeface="Trebuchet MS"/>
                <a:ea typeface="Trebuchet MS"/>
                <a:cs typeface="Trebuchet MS"/>
                <a:sym typeface="Trebuchet MS"/>
              </a:rPr>
              <a:t>Elektriciteit</a:t>
            </a:r>
            <a:endParaRPr/>
          </a:p>
          <a:p>
            <a:pPr indent="-182880" lvl="1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530"/>
              <a:buChar char="▪"/>
            </a:pPr>
            <a:r>
              <a:rPr lang="nl-NL">
                <a:latin typeface="Trebuchet MS"/>
                <a:ea typeface="Trebuchet MS"/>
                <a:cs typeface="Trebuchet MS"/>
                <a:sym typeface="Trebuchet MS"/>
              </a:rPr>
              <a:t>Radioactiteit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rebuchet MS"/>
              <a:buNone/>
            </a:pPr>
            <a:r>
              <a:rPr lang="nl-NL" cap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Toekomstplannen (kort)</a:t>
            </a:r>
            <a:endParaRPr/>
          </a:p>
        </p:txBody>
      </p:sp>
      <p:sp>
        <p:nvSpPr>
          <p:cNvPr id="265" name="Google Shape;265;p19"/>
          <p:cNvSpPr txBox="1"/>
          <p:nvPr>
            <p:ph idx="1" type="body"/>
          </p:nvPr>
        </p:nvSpPr>
        <p:spPr>
          <a:xfrm>
            <a:off x="1069848" y="2121408"/>
            <a:ext cx="720852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182880" lvl="0" marL="18288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ct val="85000"/>
              <a:buChar char="▪"/>
            </a:pPr>
            <a:r>
              <a:rPr lang="nl-NL" sz="2600">
                <a:latin typeface="Trebuchet MS"/>
                <a:ea typeface="Trebuchet MS"/>
                <a:cs typeface="Trebuchet MS"/>
                <a:sym typeface="Trebuchet MS"/>
              </a:rPr>
              <a:t>Drie PLG bijeenkomsten:</a:t>
            </a:r>
            <a:endParaRPr/>
          </a:p>
          <a:p>
            <a:pPr indent="-182880" lvl="1" marL="457200" rtl="0" algn="l">
              <a:lnSpc>
                <a:spcPct val="160000"/>
              </a:lnSpc>
              <a:spcBef>
                <a:spcPts val="400"/>
              </a:spcBef>
              <a:spcAft>
                <a:spcPts val="0"/>
              </a:spcAft>
              <a:buSzPct val="85000"/>
              <a:buChar char="▪"/>
            </a:pPr>
            <a:r>
              <a:rPr b="0" i="0" lang="nl-NL" sz="2600">
                <a:solidFill>
                  <a:srgbClr val="383838"/>
                </a:solidFill>
                <a:latin typeface="Trebuchet MS"/>
                <a:ea typeface="Trebuchet MS"/>
                <a:cs typeface="Trebuchet MS"/>
                <a:sym typeface="Trebuchet MS"/>
              </a:rPr>
              <a:t>Sessie 1:    donderdag 19 oktober 2023 (al geweest)</a:t>
            </a:r>
            <a:endParaRPr/>
          </a:p>
          <a:p>
            <a:pPr indent="-182880" lvl="1" marL="457200" rtl="0" algn="l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SzPct val="85000"/>
              <a:buChar char="▪"/>
            </a:pPr>
            <a:r>
              <a:rPr b="0" i="0" lang="nl-NL" sz="2600">
                <a:solidFill>
                  <a:srgbClr val="383838"/>
                </a:solidFill>
                <a:latin typeface="Trebuchet MS"/>
                <a:ea typeface="Trebuchet MS"/>
                <a:cs typeface="Trebuchet MS"/>
                <a:sym typeface="Trebuchet MS"/>
              </a:rPr>
              <a:t>Sessie 2:    woensdag 10 april 2024</a:t>
            </a:r>
            <a:endParaRPr/>
          </a:p>
          <a:p>
            <a:pPr indent="-182880" lvl="1" marL="457200" rtl="0" algn="l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SzPct val="85000"/>
              <a:buChar char="▪"/>
            </a:pPr>
            <a:r>
              <a:rPr b="0" i="0" lang="nl-NL" sz="2600">
                <a:solidFill>
                  <a:srgbClr val="383838"/>
                </a:solidFill>
                <a:latin typeface="Trebuchet MS"/>
                <a:ea typeface="Trebuchet MS"/>
                <a:cs typeface="Trebuchet MS"/>
                <a:sym typeface="Trebuchet MS"/>
              </a:rPr>
              <a:t>Sessie 3:    donderdag 6 juni 2024</a:t>
            </a:r>
            <a:endParaRPr sz="26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84645" lvl="0" marL="182880" rtl="0" algn="l">
              <a:lnSpc>
                <a:spcPct val="160000"/>
              </a:lnSpc>
              <a:spcBef>
                <a:spcPts val="1400"/>
              </a:spcBef>
              <a:spcAft>
                <a:spcPts val="0"/>
              </a:spcAft>
              <a:buSzPct val="85000"/>
              <a:buNone/>
            </a:pPr>
            <a:r>
              <a:t/>
            </a:r>
            <a:endParaRPr sz="26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82880" lvl="0" marL="182880" rtl="0" algn="l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SzPct val="85000"/>
              <a:buChar char="▪"/>
            </a:pPr>
            <a:r>
              <a:rPr lang="nl-NL" sz="2600">
                <a:latin typeface="Trebuchet MS"/>
                <a:ea typeface="Trebuchet MS"/>
                <a:cs typeface="Trebuchet MS"/>
                <a:sym typeface="Trebuchet MS"/>
              </a:rPr>
              <a:t>Twee daagse workshop door Dr. Mark Lattery (US)</a:t>
            </a:r>
            <a:endParaRPr/>
          </a:p>
          <a:p>
            <a:pPr indent="-182880" lvl="1" marL="457200" rtl="0" algn="l">
              <a:lnSpc>
                <a:spcPct val="160000"/>
              </a:lnSpc>
              <a:spcBef>
                <a:spcPts val="400"/>
              </a:spcBef>
              <a:spcAft>
                <a:spcPts val="0"/>
              </a:spcAft>
              <a:buSzPct val="85000"/>
              <a:buChar char="▪"/>
            </a:pPr>
            <a:r>
              <a:rPr lang="nl-NL" sz="2600">
                <a:latin typeface="Trebuchet MS"/>
                <a:ea typeface="Trebuchet MS"/>
                <a:cs typeface="Trebuchet MS"/>
                <a:sym typeface="Trebuchet MS"/>
              </a:rPr>
              <a:t>Donderdag 1 en vrijdag 2 februari 2024</a:t>
            </a:r>
            <a:endParaRPr/>
          </a:p>
          <a:p>
            <a:pPr indent="-182880" lvl="1" marL="457200" rtl="0" algn="l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SzPct val="85000"/>
              <a:buChar char="▪"/>
            </a:pPr>
            <a:r>
              <a:rPr lang="nl-NL" sz="2600">
                <a:latin typeface="Trebuchet MS"/>
                <a:ea typeface="Trebuchet MS"/>
                <a:cs typeface="Trebuchet MS"/>
                <a:sym typeface="Trebuchet MS"/>
              </a:rPr>
              <a:t>Voor zowel beginners als gevorderden</a:t>
            </a:r>
            <a:endParaRPr/>
          </a:p>
          <a:p>
            <a:pPr indent="-11487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5000"/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6" name="Google Shape;26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8368" y="3590925"/>
            <a:ext cx="2438400" cy="258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0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rebuchet MS"/>
              <a:buNone/>
            </a:pPr>
            <a:r>
              <a:rPr lang="nl-NL" cap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Oproep</a:t>
            </a:r>
            <a:endParaRPr/>
          </a:p>
        </p:txBody>
      </p:sp>
      <p:sp>
        <p:nvSpPr>
          <p:cNvPr id="272" name="Google Shape;272;p20"/>
          <p:cNvSpPr txBox="1"/>
          <p:nvPr>
            <p:ph idx="1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Char char="▪"/>
            </a:pPr>
            <a:r>
              <a:rPr lang="nl-NL" sz="2400">
                <a:latin typeface="Trebuchet MS"/>
                <a:ea typeface="Trebuchet MS"/>
                <a:cs typeface="Trebuchet MS"/>
                <a:sym typeface="Trebuchet MS"/>
              </a:rPr>
              <a:t>Probeer eens iets van het materiaal uit. Eén les gepubliceerd op </a:t>
            </a:r>
            <a:r>
              <a:rPr lang="nl-NL" sz="24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https://www.betapartners.nl/projecten-in-ons-netwerk/project-modeldidactiek/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53338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Char char="▪"/>
            </a:pPr>
            <a:r>
              <a:rPr lang="nl-NL" sz="2400">
                <a:latin typeface="Trebuchet MS"/>
                <a:ea typeface="Trebuchet MS"/>
                <a:cs typeface="Trebuchet MS"/>
                <a:sym typeface="Trebuchet MS"/>
              </a:rPr>
              <a:t>Maak kennis met deze didactiek via de cursus op 1 en 2 februari (aanmelden via </a:t>
            </a:r>
            <a:r>
              <a:rPr lang="nl-NL" sz="24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www.betapartners.nl</a:t>
            </a:r>
            <a:r>
              <a:rPr lang="nl-NL" sz="2400"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/>
          </a:p>
          <a:p>
            <a:pPr indent="-53338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40"/>
              <a:buChar char="▪"/>
            </a:pPr>
            <a:r>
              <a:rPr lang="nl-NL" sz="2400">
                <a:latin typeface="Trebuchet MS"/>
                <a:ea typeface="Trebuchet MS"/>
                <a:cs typeface="Trebuchet MS"/>
                <a:sym typeface="Trebuchet MS"/>
              </a:rPr>
              <a:t>Wordt betrokken bij het ontwikkelen van Modeldidactiek lessen via de PLG (aanmelden via </a:t>
            </a:r>
            <a:r>
              <a:rPr lang="nl-NL" sz="24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www.betapartners.nl</a:t>
            </a:r>
            <a:r>
              <a:rPr lang="nl-NL" sz="2400">
                <a:latin typeface="Trebuchet MS"/>
                <a:ea typeface="Trebuchet MS"/>
                <a:cs typeface="Trebuchet MS"/>
                <a:sym typeface="Trebuchet MS"/>
              </a:rPr>
              <a:t>)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/>
          <p:nvPr>
            <p:ph type="title"/>
          </p:nvPr>
        </p:nvSpPr>
        <p:spPr>
          <a:xfrm>
            <a:off x="309128" y="1040152"/>
            <a:ext cx="10640568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rebuchet MS"/>
              <a:buNone/>
            </a:pPr>
            <a:r>
              <a:rPr lang="nl-NL" cap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Welke plaatjes laten een model zien?</a:t>
            </a:r>
            <a:endParaRPr/>
          </a:p>
        </p:txBody>
      </p:sp>
      <p:pic>
        <p:nvPicPr>
          <p:cNvPr id="126" name="Google Shape;126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4607" y="4396863"/>
            <a:ext cx="2143125" cy="1420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pgave van s,t-grafiek naar v,t-grafiek | Kracht en beweging" id="127" name="Google Shape;12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20137" y="1844824"/>
            <a:ext cx="3072341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ienradar.nl - Actuele neerslag, weerbericht, weersverwachting,  sneeuwradar en satellietbeelden" id="128" name="Google Shape;12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91917" y="4201014"/>
            <a:ext cx="2900561" cy="16847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tekst, accessoire, email&#10;&#10;Automatisch gegenereerde beschrijving" id="129" name="Google Shape;129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66808" y="2342885"/>
            <a:ext cx="1806195" cy="180619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"/>
          <p:cNvSpPr txBox="1"/>
          <p:nvPr/>
        </p:nvSpPr>
        <p:spPr>
          <a:xfrm>
            <a:off x="5177012" y="2122461"/>
            <a:ext cx="2143125" cy="51860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etaplus Natuurkunde - C1.3 Rekenen en meten aan krachten" id="131" name="Google Shape;131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58730" y="4149080"/>
            <a:ext cx="2530634" cy="1423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rebuchet MS"/>
              <a:buNone/>
            </a:pPr>
            <a:r>
              <a:rPr lang="nl-NL" cap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Wat is een (mentaal) model?</a:t>
            </a:r>
            <a:endParaRPr/>
          </a:p>
        </p:txBody>
      </p:sp>
      <p:pic>
        <p:nvPicPr>
          <p:cNvPr id="138" name="Google Shape;138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1612752"/>
            <a:ext cx="8023376" cy="4760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rebuchet MS"/>
              <a:buNone/>
            </a:pPr>
            <a:r>
              <a:rPr lang="nl-NL" cap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Wat is het?</a:t>
            </a:r>
            <a:endParaRPr/>
          </a:p>
        </p:txBody>
      </p:sp>
      <p:sp>
        <p:nvSpPr>
          <p:cNvPr id="144" name="Google Shape;144;p5"/>
          <p:cNvSpPr txBox="1"/>
          <p:nvPr>
            <p:ph idx="1" type="body"/>
          </p:nvPr>
        </p:nvSpPr>
        <p:spPr>
          <a:xfrm>
            <a:off x="5567560" y="2352876"/>
            <a:ext cx="6233070" cy="3851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0000" lnSpcReduction="20000"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1428"/>
              <a:buChar char="▪"/>
            </a:pPr>
            <a:r>
              <a:rPr lang="nl-NL" sz="2800">
                <a:latin typeface="Trebuchet MS"/>
                <a:ea typeface="Trebuchet MS"/>
                <a:cs typeface="Trebuchet MS"/>
                <a:sym typeface="Trebuchet MS"/>
              </a:rPr>
              <a:t>Gebaseerd op Modeling Instruction</a:t>
            </a:r>
            <a:endParaRPr/>
          </a:p>
          <a:p>
            <a:pPr indent="-3175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21428"/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21428"/>
              <a:buChar char="▪"/>
            </a:pPr>
            <a:r>
              <a:rPr lang="nl-NL" sz="2800">
                <a:latin typeface="Trebuchet MS"/>
                <a:ea typeface="Trebuchet MS"/>
                <a:cs typeface="Trebuchet MS"/>
                <a:sym typeface="Trebuchet MS"/>
              </a:rPr>
              <a:t>Modeling Instruction is: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SzPct val="99350"/>
              <a:buFont typeface="Arial"/>
              <a:buAutoNum type="arabicPeriod"/>
            </a:pPr>
            <a:r>
              <a:rPr lang="nl-NL" sz="2200" u="none" strike="noStrike">
                <a:latin typeface="Calibri"/>
                <a:ea typeface="Calibri"/>
                <a:cs typeface="Calibri"/>
                <a:sym typeface="Calibri"/>
              </a:rPr>
              <a:t>De leerstof is opgedeeld in modellen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SzPct val="99350"/>
              <a:buFont typeface="Arial"/>
              <a:buAutoNum type="arabicPeriod"/>
            </a:pPr>
            <a:r>
              <a:rPr lang="nl-NL" sz="2200" u="none" strike="noStrike">
                <a:latin typeface="Calibri"/>
                <a:ea typeface="Calibri"/>
                <a:cs typeface="Calibri"/>
                <a:sym typeface="Calibri"/>
              </a:rPr>
              <a:t>Gestuurd ontwikkelen van modellen 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SzPct val="99350"/>
              <a:buFont typeface="Arial"/>
              <a:buAutoNum type="arabicPeriod"/>
            </a:pPr>
            <a:r>
              <a:rPr lang="nl-NL" sz="2200" u="none" strike="noStrike">
                <a:latin typeface="Calibri"/>
                <a:ea typeface="Calibri"/>
                <a:cs typeface="Calibri"/>
                <a:sym typeface="Calibri"/>
              </a:rPr>
              <a:t>Experimenten als basis 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SzPct val="99350"/>
              <a:buFont typeface="Arial"/>
              <a:buAutoNum type="arabicPeriod"/>
            </a:pPr>
            <a:r>
              <a:rPr lang="nl-NL" sz="2200" u="none" strike="noStrike">
                <a:latin typeface="Calibri"/>
                <a:ea typeface="Calibri"/>
                <a:cs typeface="Calibri"/>
                <a:sym typeface="Calibri"/>
              </a:rPr>
              <a:t>Leren van elkaars denkbeelden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SzPct val="99350"/>
              <a:buFont typeface="Arial"/>
              <a:buAutoNum type="arabicPeriod"/>
            </a:pPr>
            <a:r>
              <a:rPr lang="nl-NL" sz="2200" u="none" strike="noStrike">
                <a:latin typeface="Calibri"/>
                <a:ea typeface="Calibri"/>
                <a:cs typeface="Calibri"/>
                <a:sym typeface="Calibri"/>
              </a:rPr>
              <a:t>Samenwerkend leren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2000"/>
              </a:spcBef>
              <a:spcAft>
                <a:spcPts val="800"/>
              </a:spcAft>
              <a:buSzPct val="99350"/>
              <a:buFont typeface="Arial"/>
              <a:buAutoNum type="arabicPeriod"/>
            </a:pPr>
            <a:r>
              <a:rPr lang="nl-NL" sz="2200" u="none" strike="noStrike">
                <a:latin typeface="Calibri"/>
                <a:ea typeface="Calibri"/>
                <a:cs typeface="Calibri"/>
                <a:sym typeface="Calibri"/>
              </a:rPr>
              <a:t>Actieve rol leerlingen</a:t>
            </a:r>
            <a:endParaRPr/>
          </a:p>
        </p:txBody>
      </p:sp>
      <p:pic>
        <p:nvPicPr>
          <p:cNvPr id="145" name="Google Shape;1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03" y="2480731"/>
            <a:ext cx="4903470" cy="3219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/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8000"/>
              <a:buFont typeface="Trebuchet MS"/>
              <a:buNone/>
            </a:pPr>
            <a:r>
              <a:rPr lang="nl-NL" cap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Activiteit</a:t>
            </a:r>
            <a:endParaRPr/>
          </a:p>
        </p:txBody>
      </p:sp>
      <p:sp>
        <p:nvSpPr>
          <p:cNvPr id="152" name="Google Shape;152;p6"/>
          <p:cNvSpPr txBox="1"/>
          <p:nvPr>
            <p:ph idx="1" type="body"/>
          </p:nvPr>
        </p:nvSpPr>
        <p:spPr>
          <a:xfrm>
            <a:off x="2167128" y="5067300"/>
            <a:ext cx="9453372" cy="1019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lang="nl-NL" sz="2400"/>
              <a:t>Practicum Vallende bakjes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rebuchet MS"/>
              <a:buNone/>
            </a:pPr>
            <a:r>
              <a:rPr lang="nl-NL" cap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Context</a:t>
            </a:r>
            <a:endParaRPr/>
          </a:p>
        </p:txBody>
      </p:sp>
      <p:sp>
        <p:nvSpPr>
          <p:cNvPr id="158" name="Google Shape;158;p7"/>
          <p:cNvSpPr txBox="1"/>
          <p:nvPr>
            <p:ph idx="1" type="body"/>
          </p:nvPr>
        </p:nvSpPr>
        <p:spPr>
          <a:xfrm>
            <a:off x="1063752" y="1909960"/>
            <a:ext cx="10753110" cy="4262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5000"/>
              <a:buChar char="▪"/>
            </a:pPr>
            <a:r>
              <a:rPr lang="nl-NL" sz="2400">
                <a:latin typeface="Trebuchet MS"/>
                <a:ea typeface="Trebuchet MS"/>
                <a:cs typeface="Trebuchet MS"/>
                <a:sym typeface="Trebuchet MS"/>
              </a:rPr>
              <a:t>Leerdoelen: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85000"/>
              <a:buFont typeface="Trebuchet MS"/>
              <a:buChar char="-"/>
            </a:pPr>
            <a:r>
              <a:rPr lang="nl-NL" sz="2400">
                <a:latin typeface="Trebuchet MS"/>
                <a:ea typeface="Trebuchet MS"/>
                <a:cs typeface="Trebuchet MS"/>
                <a:sym typeface="Trebuchet MS"/>
              </a:rPr>
              <a:t>Verband tussen valtijd van een bakje en de valhoogte, massa en oppervlakte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85000"/>
              <a:buFont typeface="Trebuchet MS"/>
              <a:buChar char="-"/>
            </a:pPr>
            <a:r>
              <a:rPr lang="nl-NL" sz="2400">
                <a:latin typeface="Trebuchet MS"/>
                <a:ea typeface="Trebuchet MS"/>
                <a:cs typeface="Trebuchet MS"/>
                <a:sym typeface="Trebuchet MS"/>
              </a:rPr>
              <a:t>Verband verklaren mbv het ‘krachten in evenwicht’ model</a:t>
            </a:r>
            <a:endParaRPr/>
          </a:p>
          <a:p>
            <a:pPr indent="-182880" lvl="0" marL="18288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85000"/>
              <a:buChar char="▪"/>
            </a:pPr>
            <a:r>
              <a:rPr lang="nl-NL" sz="2400">
                <a:latin typeface="Trebuchet MS"/>
                <a:ea typeface="Trebuchet MS"/>
                <a:cs typeface="Trebuchet MS"/>
                <a:sym typeface="Trebuchet MS"/>
              </a:rPr>
              <a:t>Fase: Modelontwikkeling</a:t>
            </a:r>
            <a:endParaRPr/>
          </a:p>
          <a:p>
            <a:pPr indent="-182880" lvl="0" marL="18288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85000"/>
              <a:buChar char="▪"/>
            </a:pPr>
            <a:r>
              <a:rPr lang="nl-NL" sz="2400">
                <a:latin typeface="Trebuchet MS"/>
                <a:ea typeface="Trebuchet MS"/>
                <a:cs typeface="Trebuchet MS"/>
                <a:sym typeface="Trebuchet MS"/>
              </a:rPr>
              <a:t>Leerjaar: 4 havo/vwo</a:t>
            </a:r>
            <a:endParaRPr/>
          </a:p>
          <a:p>
            <a:pPr indent="-182880" lvl="0" marL="18288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85000"/>
              <a:buChar char="▪"/>
            </a:pPr>
            <a:r>
              <a:rPr lang="nl-NL" sz="2400">
                <a:latin typeface="Trebuchet MS"/>
                <a:ea typeface="Trebuchet MS"/>
                <a:cs typeface="Trebuchet MS"/>
                <a:sym typeface="Trebuchet MS"/>
              </a:rPr>
              <a:t>Voorkennis: verschillende typen verbanden, krachtenevenwicht, zwaartekrachtsformule</a:t>
            </a:r>
            <a:endParaRPr/>
          </a:p>
          <a:p>
            <a:pPr indent="-182880" lvl="0" marL="18288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85000"/>
              <a:buChar char="▪"/>
            </a:pPr>
            <a:r>
              <a:rPr lang="nl-NL" sz="2400">
                <a:latin typeface="Trebuchet MS"/>
                <a:ea typeface="Trebuchet MS"/>
                <a:cs typeface="Trebuchet MS"/>
                <a:sym typeface="Trebuchet MS"/>
              </a:rPr>
              <a:t>Duur: 2 lessen van 50 minuten</a:t>
            </a:r>
            <a:endParaRPr/>
          </a:p>
          <a:p>
            <a:pPr indent="-91121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/>
          <p:nvPr>
            <p:ph type="title"/>
          </p:nvPr>
        </p:nvSpPr>
        <p:spPr>
          <a:xfrm>
            <a:off x="1250269" y="722081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nl-NL" cap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Vallende bakjes</a:t>
            </a:r>
            <a:endParaRPr cap="none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4" name="Google Shape;164;p8"/>
          <p:cNvSpPr txBox="1"/>
          <p:nvPr>
            <p:ph idx="1" type="body"/>
          </p:nvPr>
        </p:nvSpPr>
        <p:spPr>
          <a:xfrm>
            <a:off x="1250268" y="2166257"/>
            <a:ext cx="9589181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nl-NL" sz="2400">
                <a:latin typeface="Trebuchet MS"/>
                <a:ea typeface="Trebuchet MS"/>
                <a:cs typeface="Trebuchet MS"/>
                <a:sym typeface="Trebuchet MS"/>
              </a:rPr>
              <a:t>Wat observeer je tussen ‘start’ en ‘stop?</a:t>
            </a:r>
            <a:endParaRPr/>
          </a:p>
          <a:p>
            <a:pPr indent="-1905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nl-NL" sz="2400">
                <a:latin typeface="Trebuchet MS"/>
                <a:ea typeface="Trebuchet MS"/>
                <a:cs typeface="Trebuchet MS"/>
                <a:sym typeface="Trebuchet MS"/>
              </a:rPr>
              <a:t>Wat kunnen we rechtstreeks meten aan de beweging?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nl-NL" sz="2400">
                <a:latin typeface="Trebuchet MS"/>
                <a:ea typeface="Trebuchet MS"/>
                <a:cs typeface="Trebuchet MS"/>
                <a:sym typeface="Trebuchet MS"/>
              </a:rPr>
              <a:t>Welke variabelen kunnen we kiezen?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nl-NL" sz="2400">
                <a:latin typeface="Trebuchet MS"/>
                <a:ea typeface="Trebuchet MS"/>
                <a:cs typeface="Trebuchet MS"/>
                <a:sym typeface="Trebuchet MS"/>
              </a:rPr>
              <a:t>Welke variabelen zijn afhankelijk van deze keuzes?</a:t>
            </a:r>
            <a:endParaRPr/>
          </a:p>
          <a:p>
            <a:pPr indent="-1651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sz="2800"/>
          </a:p>
          <a:p>
            <a:pPr indent="-215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/>
          </a:p>
          <a:p>
            <a:pPr indent="-215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/>
          </a:p>
          <a:p>
            <a:pPr indent="-241298" lvl="2" marL="89153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rebuchet MS"/>
              <a:buNone/>
            </a:pPr>
            <a:r>
              <a:rPr lang="nl-NL" cap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Opdracht</a:t>
            </a:r>
            <a:endParaRPr/>
          </a:p>
        </p:txBody>
      </p:sp>
      <p:sp>
        <p:nvSpPr>
          <p:cNvPr id="171" name="Google Shape;171;p9"/>
          <p:cNvSpPr txBox="1"/>
          <p:nvPr>
            <p:ph idx="1" type="body"/>
          </p:nvPr>
        </p:nvSpPr>
        <p:spPr>
          <a:xfrm>
            <a:off x="1069847" y="2121408"/>
            <a:ext cx="6380263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45593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nl-NL" sz="7200"/>
              <a:t>Wat voor verband bestaat er tussen oppervlakte en valtijd?</a:t>
            </a:r>
            <a:endParaRPr sz="3600"/>
          </a:p>
          <a:p>
            <a:pPr indent="-45593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nl-NL" sz="7200"/>
              <a:t>Wat voor verband bestaat er tussen massa en valtijd?</a:t>
            </a:r>
            <a:endParaRPr sz="3600"/>
          </a:p>
          <a:p>
            <a:pPr indent="-22733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7777"/>
              <a:buFont typeface="Arial"/>
              <a:buNone/>
            </a:pPr>
            <a:r>
              <a:t/>
            </a:r>
            <a:endParaRPr sz="7200"/>
          </a:p>
          <a:p>
            <a:pPr indent="-34163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sz="7200"/>
              <a:t>Groepjes van 3</a:t>
            </a:r>
            <a:endParaRPr sz="6400"/>
          </a:p>
          <a:p>
            <a:pPr indent="-34163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sz="7200"/>
              <a:t>Ieder groepje onderzoekt een ander verband (docent deelt in)</a:t>
            </a:r>
            <a:endParaRPr sz="6400"/>
          </a:p>
          <a:p>
            <a:pPr indent="-34163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sz="7200"/>
              <a:t>Bedenk zelf: hoe kan je onderzoeken wat voor verband het is?</a:t>
            </a:r>
            <a:endParaRPr sz="3600"/>
          </a:p>
          <a:p>
            <a:pPr indent="-34163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sz="7200"/>
              <a:t>Extra uitdaging? Gebruik géén stopwatch. </a:t>
            </a:r>
            <a:endParaRPr sz="6400"/>
          </a:p>
          <a:p>
            <a:pPr indent="-34163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sz="7200"/>
              <a:t>Werk je onderzoek uit op een whiteboard</a:t>
            </a:r>
            <a:endParaRPr sz="6400"/>
          </a:p>
          <a:p>
            <a:pPr indent="-22479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sz="5600"/>
          </a:p>
          <a:p>
            <a:pPr indent="-99217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5000"/>
              <a:buNone/>
            </a:pPr>
            <a:r>
              <a:t/>
            </a:r>
            <a:endParaRPr/>
          </a:p>
        </p:txBody>
      </p:sp>
      <p:sp>
        <p:nvSpPr>
          <p:cNvPr id="172" name="Google Shape;172;p9"/>
          <p:cNvSpPr txBox="1"/>
          <p:nvPr/>
        </p:nvSpPr>
        <p:spPr>
          <a:xfrm>
            <a:off x="7944787" y="2121408"/>
            <a:ext cx="3777521" cy="2852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Deel whiteboard in drie kolommen:</a:t>
            </a:r>
            <a:endParaRPr/>
          </a:p>
          <a:p>
            <a:pPr indent="-342898" lvl="1" marL="61722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Links: tekening van je opstelling</a:t>
            </a:r>
            <a:endParaRPr/>
          </a:p>
          <a:p>
            <a:pPr indent="-342898" lvl="1" marL="617220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Midden: Vergaarde data</a:t>
            </a:r>
            <a:endParaRPr/>
          </a:p>
          <a:p>
            <a:pPr indent="-342898" lvl="1" marL="617220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nl-N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Rechts: Conclusie en formule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outtype">
  <a:themeElements>
    <a:clrScheme name="Houttype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2022-09-20T10:25:20Z</dcterms:created>
  <dc:creator>Onne Slooten</dc:creator>
</cp:coreProperties>
</file>